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8F6037-61CF-484C-9AA3-8A1069D7D52E}">
  <a:tblStyle styleId="{208F6037-61CF-484C-9AA3-8A1069D7D5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quilibrioception" TargetMode="External"/><Relationship Id="rId3" Type="http://schemas.openxmlformats.org/officeDocument/2006/relationships/hyperlink" Target="https://en.wikipedia.org/wiki/Thermoception" TargetMode="External"/><Relationship Id="rId4" Type="http://schemas.openxmlformats.org/officeDocument/2006/relationships/hyperlink" Target="https://en.wikipedia.org/wiki/Proprioception" TargetMode="External"/><Relationship Id="rId5" Type="http://schemas.openxmlformats.org/officeDocument/2006/relationships/hyperlink" Target="https://en.wikipedia.org/wiki/Nocicep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david_eagleman_can_we_create_new_senses_for_humans" TargetMode="External"/><Relationship Id="rId3" Type="http://schemas.openxmlformats.org/officeDocument/2006/relationships/hyperlink" Target="https://www.ted.com/talks/david_eagleman_can_we_create_new_senses_for_human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3AZqOngLX0&amp;t=1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beau_lotto_optical_illusions_show_how_we_see" TargetMode="External"/><Relationship Id="rId3" Type="http://schemas.openxmlformats.org/officeDocument/2006/relationships/hyperlink" Target="https://www.youtube.com/watch?v=Zru9q94ceXY" TargetMode="External"/><Relationship Id="rId4" Type="http://schemas.openxmlformats.org/officeDocument/2006/relationships/hyperlink" Target="https://en.wikipedia.org/wiki/The_dres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w-DbQhuJt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135e43eec_0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135e43eec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BQ1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2945844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2945844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ad51191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ad51191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d81515a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d81515a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 good chance to talk about how there are more than just 5 senses.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Eg - </a:t>
            </a:r>
            <a:r>
              <a:rPr lang="en-GB">
                <a:solidFill>
                  <a:srgbClr val="222222"/>
                </a:solidFill>
                <a:highlight>
                  <a:srgbClr val="FFFFFF"/>
                </a:highlight>
                <a:latin typeface="Proxima Nova"/>
                <a:ea typeface="Proxima Nova"/>
                <a:cs typeface="Proxima Nova"/>
                <a:sym typeface="Proxima Nova"/>
              </a:rPr>
              <a:t>balance (</a:t>
            </a:r>
            <a:r>
              <a:rPr lang="en-GB" u="sng">
                <a:solidFill>
                  <a:srgbClr val="0B0080"/>
                </a:solidFill>
                <a:highlight>
                  <a:srgbClr val="FFFFFF"/>
                </a:highlight>
                <a:latin typeface="Proxima Nova"/>
                <a:ea typeface="Proxima Nova"/>
                <a:cs typeface="Proxima Nova"/>
                <a:sym typeface="Proxima Nova"/>
                <a:hlinkClick r:id="rId2">
                  <a:extLst>
                    <a:ext uri="{A12FA001-AC4F-418D-AE19-62706E023703}">
                      <ahyp:hlinkClr val="tx"/>
                    </a:ext>
                  </a:extLst>
                </a:hlinkClick>
              </a:rPr>
              <a:t>equilibrioception</a:t>
            </a:r>
            <a:r>
              <a:rPr lang="en-GB">
                <a:solidFill>
                  <a:srgbClr val="222222"/>
                </a:solidFill>
                <a:highlight>
                  <a:srgbClr val="FFFFFF"/>
                </a:highlight>
                <a:latin typeface="Proxima Nova"/>
                <a:ea typeface="Proxima Nova"/>
                <a:cs typeface="Proxima Nova"/>
                <a:sym typeface="Proxima Nova"/>
              </a:rPr>
              <a:t>), temperature (</a:t>
            </a:r>
            <a:r>
              <a:rPr lang="en-GB" u="sng">
                <a:solidFill>
                  <a:srgbClr val="0B0080"/>
                </a:solidFill>
                <a:highlight>
                  <a:srgbClr val="FFFFFF"/>
                </a:highlight>
                <a:latin typeface="Proxima Nova"/>
                <a:ea typeface="Proxima Nova"/>
                <a:cs typeface="Proxima Nova"/>
                <a:sym typeface="Proxima Nova"/>
                <a:hlinkClick r:id="rId3">
                  <a:extLst>
                    <a:ext uri="{A12FA001-AC4F-418D-AE19-62706E023703}">
                      <ahyp:hlinkClr val="tx"/>
                    </a:ext>
                  </a:extLst>
                </a:hlinkClick>
              </a:rPr>
              <a:t>thermoception</a:t>
            </a:r>
            <a:r>
              <a:rPr lang="en-GB">
                <a:solidFill>
                  <a:srgbClr val="222222"/>
                </a:solidFill>
                <a:highlight>
                  <a:srgbClr val="FFFFFF"/>
                </a:highlight>
                <a:latin typeface="Proxima Nova"/>
                <a:ea typeface="Proxima Nova"/>
                <a:cs typeface="Proxima Nova"/>
                <a:sym typeface="Proxima Nova"/>
              </a:rPr>
              <a:t>), kinesthetic sense (</a:t>
            </a:r>
            <a:r>
              <a:rPr lang="en-GB" u="sng">
                <a:solidFill>
                  <a:srgbClr val="0B0080"/>
                </a:solidFill>
                <a:highlight>
                  <a:srgbClr val="FFFFFF"/>
                </a:highlight>
                <a:latin typeface="Proxima Nova"/>
                <a:ea typeface="Proxima Nova"/>
                <a:cs typeface="Proxima Nova"/>
                <a:sym typeface="Proxima Nova"/>
                <a:hlinkClick r:id="rId4">
                  <a:extLst>
                    <a:ext uri="{A12FA001-AC4F-418D-AE19-62706E023703}">
                      <ahyp:hlinkClr val="tx"/>
                    </a:ext>
                  </a:extLst>
                </a:hlinkClick>
              </a:rPr>
              <a:t>proprioception</a:t>
            </a:r>
            <a:r>
              <a:rPr lang="en-GB">
                <a:solidFill>
                  <a:srgbClr val="222222"/>
                </a:solidFill>
                <a:highlight>
                  <a:srgbClr val="FFFFFF"/>
                </a:highlight>
                <a:latin typeface="Proxima Nova"/>
                <a:ea typeface="Proxima Nova"/>
                <a:cs typeface="Proxima Nova"/>
                <a:sym typeface="Proxima Nova"/>
              </a:rPr>
              <a:t>), pain (</a:t>
            </a:r>
            <a:r>
              <a:rPr lang="en-GB" u="sng">
                <a:solidFill>
                  <a:srgbClr val="0B0080"/>
                </a:solidFill>
                <a:highlight>
                  <a:srgbClr val="FFFFFF"/>
                </a:highlight>
                <a:latin typeface="Proxima Nova"/>
                <a:ea typeface="Proxima Nova"/>
                <a:cs typeface="Proxima Nova"/>
                <a:sym typeface="Proxima Nova"/>
                <a:hlinkClick r:id="rId5">
                  <a:extLst>
                    <a:ext uri="{A12FA001-AC4F-418D-AE19-62706E023703}">
                      <ahyp:hlinkClr val="tx"/>
                    </a:ext>
                  </a:extLst>
                </a:hlinkClick>
              </a:rPr>
              <a:t>nociception</a:t>
            </a:r>
            <a:r>
              <a:rPr lang="en-GB">
                <a:solidFill>
                  <a:srgbClr val="222222"/>
                </a:solidFill>
                <a:highlight>
                  <a:srgbClr val="FFFFFF"/>
                </a:highlight>
                <a:latin typeface="Proxima Nova"/>
                <a:ea typeface="Proxima Nova"/>
                <a:cs typeface="Proxima Nova"/>
                <a:sym typeface="Proxima Nova"/>
              </a:rPr>
              <a:t>), and internal senses - hunger, needing to use the bathroom, etc.</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35e43eec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35e43eec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we are going to mistrust the senses, how far should we (can we) take this?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back to rationalism vs empiricism, which we explored in Descartes vs. Locke..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35e43eec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135e43eec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Reveal the quote and question 1.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After students have tried to figure out his meaning (ie the brain is not directly connected to the outside world, and only serves to interpret electro-chemical impulses sent to it), </a:t>
            </a:r>
            <a:r>
              <a:rPr lang="en-GB" u="sng">
                <a:solidFill>
                  <a:schemeClr val="hlink"/>
                </a:solidFill>
                <a:latin typeface="Proxima Nova"/>
                <a:ea typeface="Proxima Nova"/>
                <a:cs typeface="Proxima Nova"/>
                <a:sym typeface="Proxima Nova"/>
                <a:hlinkClick r:id="rId2"/>
              </a:rPr>
              <a:t>w</a:t>
            </a:r>
            <a:r>
              <a:rPr lang="en-GB" u="sng">
                <a:solidFill>
                  <a:schemeClr val="hlink"/>
                </a:solidFill>
                <a:latin typeface="Proxima Nova"/>
                <a:ea typeface="Proxima Nova"/>
                <a:cs typeface="Proxima Nova"/>
                <a:sym typeface="Proxima Nova"/>
                <a:hlinkClick r:id="rId3"/>
              </a:rPr>
              <a:t>atch</a:t>
            </a:r>
            <a:r>
              <a:rPr lang="en-GB">
                <a:latin typeface="Proxima Nova"/>
                <a:ea typeface="Proxima Nova"/>
                <a:cs typeface="Proxima Nova"/>
                <a:sym typeface="Proxima Nova"/>
              </a:rPr>
              <a:t> from 5.34 - 6.15, from the point where he says “Well, here's the big secret…” This explains that in more detail.</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7b928db8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7b928db8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Video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35e43eec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35e43eec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2"/>
              </a:rPr>
              <a:t>Watch</a:t>
            </a:r>
            <a:r>
              <a:rPr lang="en-GB">
                <a:latin typeface="Proxima Nova"/>
                <a:ea typeface="Proxima Nova"/>
                <a:cs typeface="Proxima Nova"/>
                <a:sym typeface="Proxima Nova"/>
              </a:rPr>
              <a:t> </a:t>
            </a:r>
            <a:r>
              <a:rPr lang="en-GB">
                <a:latin typeface="Proxima Nova"/>
                <a:ea typeface="Proxima Nova"/>
                <a:cs typeface="Proxima Nova"/>
                <a:sym typeface="Proxima Nova"/>
              </a:rPr>
              <a:t>video from 1.29 ‘til the bees (around 9.30). It would be good to demonstrate via Microsoft Paint (or similar) that the colours in Lotto’s cube really are grey, rather than yellow and blue, because students will not be able to believe this. This can be done by selecting the colour, and filling a square. The students will know how to do this - call on a volunteer!</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time, you can also watch </a:t>
            </a:r>
            <a:r>
              <a:rPr lang="en-GB" u="sng">
                <a:solidFill>
                  <a:schemeClr val="accent5"/>
                </a:solidFill>
                <a:latin typeface="Proxima Nova"/>
                <a:ea typeface="Proxima Nova"/>
                <a:cs typeface="Proxima Nova"/>
                <a:sym typeface="Proxima Nova"/>
                <a:hlinkClick r:id="rId3">
                  <a:extLst>
                    <a:ext uri="{A12FA001-AC4F-418D-AE19-62706E023703}">
                      <ahyp:hlinkClr val="tx"/>
                    </a:ext>
                  </a:extLst>
                </a:hlinkClick>
              </a:rPr>
              <a:t>Al Seckel’s illusions</a:t>
            </a:r>
            <a:r>
              <a:rPr lang="en-GB">
                <a:latin typeface="Proxima Nova"/>
                <a:ea typeface="Proxima Nova"/>
                <a:cs typeface="Proxima Nova"/>
                <a:sym typeface="Proxima Nova"/>
              </a:rPr>
              <a:t> as well (particularly the ‘crazy nuts’ one - what does this tell us about how we can’t overcome the mistakes made by the brain?).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There are hundreds more awesome visual illusions that you can play around with; students themselves can offer them. One of the most famous ones from recent years is the </a:t>
            </a:r>
            <a:r>
              <a:rPr lang="en-GB" u="sng">
                <a:solidFill>
                  <a:schemeClr val="hlink"/>
                </a:solidFill>
                <a:latin typeface="Proxima Nova"/>
                <a:ea typeface="Proxima Nova"/>
                <a:cs typeface="Proxima Nova"/>
                <a:sym typeface="Proxima Nova"/>
                <a:hlinkClick r:id="rId4"/>
              </a:rPr>
              <a:t>blue vs. gold dress</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57b928bc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7b928bc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works in the same way… we base our knowledge of taste on context - the colour of the yoghurt determines how we taste it.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doesn’t make sense (for most of the volunteers) that the taste should be unrelated to the colour.</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dd02cbf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dd02cbf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Proxima Nova"/>
                <a:ea typeface="Proxima Nova"/>
                <a:cs typeface="Proxima Nova"/>
                <a:sym typeface="Proxima Nova"/>
              </a:rPr>
              <a:t>For example -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We construct our own ‘subjective truth’ about reality according to the context in which we sense things.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There is no direct connection between the world and our brain, and the information provided by the senses is essentially meaningless electrochemical messages.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brain simply interprets those messages according to what seems to be useful.</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almost certainly means that there is no objective reality out there - we all see reality in a different way.</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6eef968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6eef968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a:t>
            </a:r>
            <a:r>
              <a:rPr lang="en-GB">
                <a:solidFill>
                  <a:schemeClr val="dk1"/>
                </a:solidFill>
                <a:latin typeface="Proxima Nova"/>
                <a:ea typeface="Proxima Nova"/>
                <a:cs typeface="Proxima Nova"/>
                <a:sym typeface="Proxima Nova"/>
              </a:rPr>
              <a:t>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55" name="Google Shape;55;p13"/>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0" name="Google Shape;60;p14"/>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0">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66" name="Google Shape;66;p15"/>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3">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1" name="Google Shape;71;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6" name="Google Shape;76;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6">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81" name="Google Shape;81;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82" name="Google Shape;8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7">
    <p:bg>
      <p:bgPr>
        <a:solidFill>
          <a:srgbClr val="FFFFFF"/>
        </a:solidFill>
      </p:bgPr>
    </p:bg>
    <p:spTree>
      <p:nvGrpSpPr>
        <p:cNvPr id="83" name="Shape 83"/>
        <p:cNvGrpSpPr/>
        <p:nvPr/>
      </p:nvGrpSpPr>
      <p:grpSpPr>
        <a:xfrm>
          <a:off x="0" y="0"/>
          <a:ext cx="0" cy="0"/>
          <a:chOff x="0" y="0"/>
          <a:chExt cx="0" cy="0"/>
        </a:xfrm>
      </p:grpSpPr>
      <p:sp>
        <p:nvSpPr>
          <p:cNvPr id="84" name="Google Shape;84;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7" name="Google Shape;87;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8">
    <p:bg>
      <p:bgPr>
        <a:solidFill>
          <a:srgbClr val="FFFFFF"/>
        </a:solidFill>
      </p:bgPr>
    </p:bg>
    <p:spTree>
      <p:nvGrpSpPr>
        <p:cNvPr id="89"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92" name="Google Shape;92;p20"/>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3" name="Google Shape;9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4" name="Shape 94"/>
        <p:cNvGrpSpPr/>
        <p:nvPr/>
      </p:nvGrpSpPr>
      <p:grpSpPr>
        <a:xfrm>
          <a:off x="0" y="0"/>
          <a:ext cx="0" cy="0"/>
          <a:chOff x="0" y="0"/>
          <a:chExt cx="0" cy="0"/>
        </a:xfrm>
      </p:grpSpPr>
      <p:sp>
        <p:nvSpPr>
          <p:cNvPr id="95" name="Google Shape;95;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7" name="Google Shape;97;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1">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102" name="Google Shape;102;p22"/>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103" name="Google Shape;103;p22"/>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104" name="Shape 104"/>
        <p:cNvGrpSpPr/>
        <p:nvPr/>
      </p:nvGrpSpPr>
      <p:grpSpPr>
        <a:xfrm>
          <a:off x="0" y="0"/>
          <a:ext cx="0" cy="0"/>
          <a:chOff x="0" y="0"/>
          <a:chExt cx="0" cy="0"/>
        </a:xfrm>
      </p:grpSpPr>
      <p:sp>
        <p:nvSpPr>
          <p:cNvPr id="105" name="Google Shape;105;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8" name="Google Shape;108;p23"/>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9" name="Google Shape;109;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www.youtube.com/watch?v=4c1lqFXHvqI"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www.youtube.com/watch?v=T3AZqOngLX0"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youtube.com/watch?v=mf5otGNbkuc"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www.youtube.com/watch?v=1w-DbQhuJtY"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4"/>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5" name="Google Shape;115;p24"/>
          <p:cNvSpPr txBox="1"/>
          <p:nvPr>
            <p:ph type="ctrTitle"/>
          </p:nvPr>
        </p:nvSpPr>
        <p:spPr>
          <a:xfrm>
            <a:off x="952075" y="1227575"/>
            <a:ext cx="7268100" cy="225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8000">
                <a:latin typeface="Fugaz One"/>
                <a:ea typeface="Fugaz One"/>
                <a:cs typeface="Fugaz One"/>
                <a:sym typeface="Fugaz One"/>
              </a:rPr>
              <a:t>CONTEXT IS EVERYTHING</a:t>
            </a:r>
            <a:endParaRPr sz="8000">
              <a:latin typeface="Fugaz One"/>
              <a:ea typeface="Fugaz One"/>
              <a:cs typeface="Fugaz One"/>
              <a:sym typeface="Fugaz One"/>
            </a:endParaRPr>
          </a:p>
        </p:txBody>
      </p:sp>
      <p:sp>
        <p:nvSpPr>
          <p:cNvPr id="116" name="Google Shape;116;p24"/>
          <p:cNvSpPr txBox="1"/>
          <p:nvPr>
            <p:ph idx="1" type="subTitle"/>
          </p:nvPr>
        </p:nvSpPr>
        <p:spPr>
          <a:xfrm>
            <a:off x="952075" y="3806675"/>
            <a:ext cx="7268100" cy="9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the implications of Beau Lotto’s statement that ‘context is everything’</a:t>
            </a:r>
            <a:endParaRPr i="1" sz="2400">
              <a:solidFill>
                <a:srgbClr val="D0E0E3"/>
              </a:solidFill>
            </a:endParaRPr>
          </a:p>
          <a:p>
            <a:pPr indent="0" lvl="0" marL="0" rtl="0" algn="ctr">
              <a:spcBef>
                <a:spcPts val="0"/>
              </a:spcBef>
              <a:spcAft>
                <a:spcPts val="0"/>
              </a:spcAft>
              <a:buNone/>
            </a:pPr>
            <a:r>
              <a:t/>
            </a:r>
            <a:endParaRPr/>
          </a:p>
        </p:txBody>
      </p:sp>
      <p:sp>
        <p:nvSpPr>
          <p:cNvPr id="117" name="Google Shape;117;p24"/>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9</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8" name="Google Shape;118;p24"/>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3"/>
          <p:cNvPicPr preferRelativeResize="0"/>
          <p:nvPr/>
        </p:nvPicPr>
        <p:blipFill rotWithShape="1">
          <a:blip r:embed="rId3">
            <a:alphaModFix/>
          </a:blip>
          <a:srcRect b="0" l="24989" r="24989" t="0"/>
          <a:stretch/>
        </p:blipFill>
        <p:spPr>
          <a:xfrm>
            <a:off x="5442850" y="308100"/>
            <a:ext cx="3402001" cy="4521700"/>
          </a:xfrm>
          <a:prstGeom prst="rect">
            <a:avLst/>
          </a:prstGeom>
          <a:noFill/>
          <a:ln>
            <a:noFill/>
          </a:ln>
        </p:spPr>
      </p:pic>
      <p:sp>
        <p:nvSpPr>
          <p:cNvPr id="181" name="Google Shape;181;p33"/>
          <p:cNvSpPr txBox="1"/>
          <p:nvPr>
            <p:ph idx="1" type="body"/>
          </p:nvPr>
        </p:nvSpPr>
        <p:spPr>
          <a:xfrm>
            <a:off x="291975" y="1140175"/>
            <a:ext cx="4813500" cy="329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000"/>
              <a:t>What did Beau Lotto mean when he said ‘context is everything’, and what are the implications of this?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87" name="Google Shape;187;p34"/>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88" name="Google Shape;188;p34"/>
          <p:cNvGraphicFramePr/>
          <p:nvPr/>
        </p:nvGraphicFramePr>
        <p:xfrm>
          <a:off x="2002350" y="1584825"/>
          <a:ext cx="3000000" cy="3000000"/>
        </p:xfrm>
        <a:graphic>
          <a:graphicData uri="http://schemas.openxmlformats.org/drawingml/2006/table">
            <a:tbl>
              <a:tblPr>
                <a:noFill/>
                <a:tableStyleId>{208F6037-61CF-484C-9AA3-8A1069D7D52E}</a:tableStyleId>
              </a:tblPr>
              <a:tblGrid>
                <a:gridCol w="1694025"/>
                <a:gridCol w="1694025"/>
                <a:gridCol w="1694025"/>
                <a:gridCol w="1694025"/>
              </a:tblGrid>
              <a:tr h="592225">
                <a:tc>
                  <a:txBody>
                    <a:bodyPr/>
                    <a:lstStyle/>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390400">
                <a:tc rowSpan="5">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386050">
                <a:tc vMerge="1"/>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395375">
                <a:tc vMerge="1"/>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tc>
                <a:tc rowSpan="3">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Could be linked to IAP-15 (constraints), 20 ( experience)</a:t>
                      </a:r>
                      <a:endParaRPr i="1"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431425">
                <a:tc vMerge="1"/>
                <a:tc>
                  <a:txBody>
                    <a:bodyPr/>
                    <a:lstStyle/>
                    <a:p>
                      <a:pPr indent="0" lvl="0" marL="0" rtl="0" algn="l">
                        <a:lnSpc>
                          <a:spcPct val="115000"/>
                        </a:lnSpc>
                        <a:spcBef>
                          <a:spcPts val="0"/>
                        </a:spcBef>
                        <a:spcAft>
                          <a:spcPts val="0"/>
                        </a:spcAft>
                        <a:buNone/>
                      </a:pPr>
                      <a:r>
                        <a:rPr lang="en-GB" sz="1200">
                          <a:solidFill>
                            <a:schemeClr val="dk2"/>
                          </a:solidFill>
                        </a:rPr>
                        <a:t>Religion</a:t>
                      </a:r>
                      <a:endParaRPr sz="1200">
                        <a:solidFill>
                          <a:schemeClr val="dk2"/>
                        </a:solidFill>
                      </a:endParaRPr>
                    </a:p>
                  </a:txBody>
                  <a:tcPr marT="91425" marB="91425" marR="91425" marL="91425"/>
                </a:tc>
                <a:tc>
                  <a:txBody>
                    <a:bodyPr/>
                    <a:lstStyle/>
                    <a:p>
                      <a:pPr indent="0" lvl="0" marL="0" rtl="0" algn="l">
                        <a:lnSpc>
                          <a:spcPct val="115000"/>
                        </a:lnSpc>
                        <a:spcBef>
                          <a:spcPts val="0"/>
                        </a:spcBef>
                        <a:spcAft>
                          <a:spcPts val="0"/>
                        </a:spcAft>
                        <a:buNone/>
                      </a:pPr>
                      <a:r>
                        <a:rPr lang="en-GB" sz="1200">
                          <a:solidFill>
                            <a:schemeClr val="dk2"/>
                          </a:solidFill>
                        </a:rPr>
                        <a:t>Mathematics</a:t>
                      </a:r>
                      <a:endParaRPr sz="1200">
                        <a:solidFill>
                          <a:schemeClr val="dk2"/>
                        </a:solidFill>
                      </a:endParaRPr>
                    </a:p>
                  </a:txBody>
                  <a:tcPr marT="91425" marB="91425" marR="91425" marL="91425"/>
                </a:tc>
                <a:tc vMerge="1"/>
              </a:tr>
              <a:tr h="1002375">
                <a:tc vMerge="1"/>
                <a:tc>
                  <a:txBody>
                    <a:bodyPr/>
                    <a:lstStyle/>
                    <a:p>
                      <a:pPr indent="0" lvl="0" marL="0" rtl="0" algn="l">
                        <a:lnSpc>
                          <a:spcPct val="115000"/>
                        </a:lnSpc>
                        <a:spcBef>
                          <a:spcPts val="0"/>
                        </a:spcBef>
                        <a:spcAft>
                          <a:spcPts val="0"/>
                        </a:spcAft>
                        <a:buNone/>
                      </a:pPr>
                      <a:r>
                        <a:rPr lang="en-GB" sz="1200">
                          <a:solidFill>
                            <a:schemeClr val="dk2"/>
                          </a:solidFill>
                        </a:rPr>
                        <a:t>Technology</a:t>
                      </a:r>
                      <a:endParaRPr sz="1200">
                        <a:solidFill>
                          <a:schemeClr val="dk2"/>
                        </a:solidFill>
                      </a:endParaRPr>
                    </a:p>
                  </a:txBody>
                  <a:tcPr marT="91425" marB="91425" marR="91425" marL="91425"/>
                </a:tc>
                <a:tc>
                  <a:txBody>
                    <a:bodyPr/>
                    <a:lstStyle/>
                    <a:p>
                      <a:pPr indent="0" lvl="0" marL="0" rtl="0" algn="l">
                        <a:lnSpc>
                          <a:spcPct val="115000"/>
                        </a:lnSpc>
                        <a:spcBef>
                          <a:spcPts val="0"/>
                        </a:spcBef>
                        <a:spcAft>
                          <a:spcPts val="0"/>
                        </a:spcAft>
                        <a:buNone/>
                      </a:pPr>
                      <a:r>
                        <a:rPr lang="en-GB" sz="1200">
                          <a:solidFill>
                            <a:schemeClr val="dk2"/>
                          </a:solidFill>
                        </a:rPr>
                        <a:t>The natural sciences</a:t>
                      </a:r>
                      <a:endParaRPr sz="1200">
                        <a:solidFill>
                          <a:schemeClr val="dk2"/>
                        </a:solidFill>
                      </a:endParaRPr>
                    </a:p>
                  </a:txBody>
                  <a:tcPr marT="91425" marB="91425" marR="91425" marL="91425"/>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94" name="Google Shape;194;p35"/>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95" name="Google Shape;195;p35"/>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96" name="Google Shape;196;p35"/>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97" name="Google Shape;197;p35"/>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rotWithShape="1">
          <a:blip r:embed="rId3">
            <a:alphaModFix/>
          </a:blip>
          <a:srcRect b="6001" l="0" r="0" t="5993"/>
          <a:stretch/>
        </p:blipFill>
        <p:spPr>
          <a:xfrm>
            <a:off x="1" y="0"/>
            <a:ext cx="9144003" cy="5143500"/>
          </a:xfrm>
          <a:prstGeom prst="rect">
            <a:avLst/>
          </a:prstGeom>
          <a:noFill/>
          <a:ln>
            <a:noFill/>
          </a:ln>
        </p:spPr>
      </p:pic>
      <p:sp>
        <p:nvSpPr>
          <p:cNvPr id="124" name="Google Shape;124;p25"/>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5400">
                <a:solidFill>
                  <a:srgbClr val="45818E"/>
                </a:solidFill>
                <a:latin typeface="Ultra"/>
                <a:ea typeface="Ultra"/>
                <a:cs typeface="Ultra"/>
                <a:sym typeface="Ultra"/>
              </a:rPr>
              <a:t>Starter</a:t>
            </a:r>
            <a:endParaRPr b="0" sz="5400">
              <a:solidFill>
                <a:srgbClr val="45818E"/>
              </a:solidFill>
              <a:latin typeface="Ultra"/>
              <a:ea typeface="Ultra"/>
              <a:cs typeface="Ultra"/>
              <a:sym typeface="Ultra"/>
            </a:endParaRPr>
          </a:p>
        </p:txBody>
      </p:sp>
      <p:sp>
        <p:nvSpPr>
          <p:cNvPr id="126" name="Google Shape;126;p25"/>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800"/>
              <a:t>How </a:t>
            </a:r>
            <a:r>
              <a:rPr b="1" lang="en-GB" sz="1800">
                <a:solidFill>
                  <a:srgbClr val="CC4125"/>
                </a:solidFill>
              </a:rPr>
              <a:t>truthful</a:t>
            </a:r>
            <a:r>
              <a:rPr lang="en-GB" sz="1800"/>
              <a:t> is the information your senses are giving you about reality right now? How </a:t>
            </a:r>
            <a:r>
              <a:rPr b="1" lang="en-GB" sz="1800">
                <a:solidFill>
                  <a:srgbClr val="CC4125"/>
                </a:solidFill>
              </a:rPr>
              <a:t>certain</a:t>
            </a:r>
            <a:r>
              <a:rPr lang="en-GB" sz="1800"/>
              <a:t> can we be about that question?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6"/>
          <p:cNvPicPr preferRelativeResize="0"/>
          <p:nvPr/>
        </p:nvPicPr>
        <p:blipFill rotWithShape="1">
          <a:blip r:embed="rId3">
            <a:alphaModFix amt="60000"/>
          </a:blip>
          <a:srcRect b="0" l="15511" r="27524" t="0"/>
          <a:stretch/>
        </p:blipFill>
        <p:spPr>
          <a:xfrm>
            <a:off x="0" y="0"/>
            <a:ext cx="3512599" cy="5143497"/>
          </a:xfrm>
          <a:prstGeom prst="rect">
            <a:avLst/>
          </a:prstGeom>
          <a:noFill/>
          <a:ln>
            <a:noFill/>
          </a:ln>
        </p:spPr>
      </p:pic>
      <p:sp>
        <p:nvSpPr>
          <p:cNvPr id="132" name="Google Shape;132;p26"/>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500">
                <a:latin typeface="Ultra"/>
                <a:ea typeface="Ultra"/>
                <a:cs typeface="Ultra"/>
                <a:sym typeface="Ultra"/>
              </a:rPr>
              <a:t>Write, Pair, share</a:t>
            </a:r>
            <a:endParaRPr b="0" sz="4500">
              <a:latin typeface="Ultra"/>
              <a:ea typeface="Ultra"/>
              <a:cs typeface="Ultra"/>
              <a:sym typeface="Ultra"/>
            </a:endParaRPr>
          </a:p>
        </p:txBody>
      </p:sp>
      <p:sp>
        <p:nvSpPr>
          <p:cNvPr id="133" name="Google Shape;133;p2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a:t>
            </a:r>
            <a:r>
              <a:rPr lang="en-GB" sz="2400"/>
              <a:t>The senses deceive from time to time, and it is prudent never to trust wholly those who have deceived us even once.”</a:t>
            </a:r>
            <a:endParaRPr sz="2400"/>
          </a:p>
          <a:p>
            <a:pPr indent="-381000" lvl="0" marL="457200" rtl="0" algn="l">
              <a:spcBef>
                <a:spcPts val="1600"/>
              </a:spcBef>
              <a:spcAft>
                <a:spcPts val="0"/>
              </a:spcAft>
              <a:buSzPts val="2400"/>
              <a:buChar char="●"/>
            </a:pPr>
            <a:r>
              <a:rPr b="1" lang="en-GB" sz="2400"/>
              <a:t>What do you think Rene Descartes mean?</a:t>
            </a:r>
            <a:endParaRPr b="1" sz="2400"/>
          </a:p>
          <a:p>
            <a:pPr indent="-381000" lvl="0" marL="457200" rtl="0" algn="l">
              <a:spcBef>
                <a:spcPts val="0"/>
              </a:spcBef>
              <a:spcAft>
                <a:spcPts val="0"/>
              </a:spcAft>
              <a:buSzPts val="2400"/>
              <a:buChar char="●"/>
            </a:pPr>
            <a:r>
              <a:rPr b="1" lang="en-GB" sz="2400"/>
              <a:t>To what extent should we follow his advice?</a:t>
            </a:r>
            <a:endParaRPr b="1" sz="2400"/>
          </a:p>
          <a:p>
            <a:pPr indent="0" lvl="0" marL="0" rtl="0" algn="l">
              <a:spcBef>
                <a:spcPts val="1600"/>
              </a:spcBef>
              <a:spcAft>
                <a:spcPts val="1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As humans, we can perceive less than a ten-trillionth of all light waves. “Our experience of reality,” says neuroscientist David Eagleman, “is constrained by our biology.” He wants to change that. His research into our brain processes has led him to create new interfaces to take in previously unseen information about the world around us. &#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38" name="Google Shape;138;p27" title="Can we create new senses for humans? | David Eagleman">
            <a:hlinkClick r:id="rId3"/>
          </p:cNvPr>
          <p:cNvPicPr preferRelativeResize="0"/>
          <p:nvPr/>
        </p:nvPicPr>
        <p:blipFill>
          <a:blip r:embed="rId4">
            <a:alphaModFix/>
          </a:blip>
          <a:stretch>
            <a:fillRect/>
          </a:stretch>
        </p:blipFill>
        <p:spPr>
          <a:xfrm>
            <a:off x="4171725" y="732400"/>
            <a:ext cx="4491425" cy="3368550"/>
          </a:xfrm>
          <a:prstGeom prst="rect">
            <a:avLst/>
          </a:prstGeom>
          <a:noFill/>
          <a:ln>
            <a:noFill/>
          </a:ln>
        </p:spPr>
      </p:pic>
      <p:sp>
        <p:nvSpPr>
          <p:cNvPr id="139" name="Google Shape;139;p27"/>
          <p:cNvSpPr txBox="1"/>
          <p:nvPr>
            <p:ph type="title"/>
          </p:nvPr>
        </p:nvSpPr>
        <p:spPr>
          <a:xfrm>
            <a:off x="349550" y="288025"/>
            <a:ext cx="3903900" cy="9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5818E"/>
                </a:solidFill>
                <a:latin typeface="Ultra"/>
                <a:ea typeface="Ultra"/>
                <a:cs typeface="Ultra"/>
                <a:sym typeface="Ultra"/>
              </a:rPr>
              <a:t>David Eagleman on sense perception</a:t>
            </a:r>
            <a:endParaRPr sz="2400">
              <a:solidFill>
                <a:srgbClr val="45818E"/>
              </a:solidFill>
              <a:latin typeface="Ultra"/>
              <a:ea typeface="Ultra"/>
              <a:cs typeface="Ultra"/>
              <a:sym typeface="Ultra"/>
            </a:endParaRPr>
          </a:p>
        </p:txBody>
      </p:sp>
      <p:sp>
        <p:nvSpPr>
          <p:cNvPr id="140" name="Google Shape;140;p27"/>
          <p:cNvSpPr txBox="1"/>
          <p:nvPr>
            <p:ph idx="1" type="body"/>
          </p:nvPr>
        </p:nvSpPr>
        <p:spPr>
          <a:xfrm>
            <a:off x="349550" y="1330450"/>
            <a:ext cx="3616500" cy="31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Copy the quote:</a:t>
            </a:r>
            <a:endParaRPr sz="1600">
              <a:solidFill>
                <a:schemeClr val="dk2"/>
              </a:solidFill>
            </a:endParaRPr>
          </a:p>
          <a:p>
            <a:pPr indent="0" lvl="0" marL="0" rtl="0" algn="l">
              <a:spcBef>
                <a:spcPts val="1600"/>
              </a:spcBef>
              <a:spcAft>
                <a:spcPts val="0"/>
              </a:spcAft>
              <a:buNone/>
            </a:pPr>
            <a:r>
              <a:rPr b="1" i="1" lang="en-GB" sz="1600">
                <a:solidFill>
                  <a:schemeClr val="dk2"/>
                </a:solidFill>
              </a:rPr>
              <a:t>“your brain is locked in a vault of silence and darkness in your skull</a:t>
            </a:r>
            <a:r>
              <a:rPr lang="en-GB" sz="1600">
                <a:solidFill>
                  <a:schemeClr val="dk2"/>
                </a:solidFill>
              </a:rPr>
              <a:t>”</a:t>
            </a:r>
            <a:endParaRPr sz="1600">
              <a:solidFill>
                <a:schemeClr val="dk2"/>
              </a:solidFill>
            </a:endParaRPr>
          </a:p>
          <a:p>
            <a:pPr indent="0" lvl="0" marL="0" rtl="0" algn="l">
              <a:spcBef>
                <a:spcPts val="1600"/>
              </a:spcBef>
              <a:spcAft>
                <a:spcPts val="0"/>
              </a:spcAft>
              <a:buNone/>
            </a:pPr>
            <a:r>
              <a:rPr lang="en-GB" sz="1600">
                <a:solidFill>
                  <a:schemeClr val="dk2"/>
                </a:solidFill>
              </a:rPr>
              <a:t>Discussion: What point do you think neuroscientist David Eagleman was making about the information our brains receive from our senses? </a:t>
            </a:r>
            <a:endParaRPr sz="1600">
              <a:solidFill>
                <a:schemeClr val="dk2"/>
              </a:solidFill>
            </a:endParaRPr>
          </a:p>
          <a:p>
            <a:pPr indent="0" lvl="0" marL="0" rtl="0" algn="l">
              <a:spcBef>
                <a:spcPts val="1600"/>
              </a:spcBef>
              <a:spcAft>
                <a:spcPts val="0"/>
              </a:spcAft>
              <a:buNone/>
            </a:pPr>
            <a:r>
              <a:rPr lang="en-GB" sz="1600">
                <a:solidFill>
                  <a:schemeClr val="dk2"/>
                </a:solidFill>
              </a:rPr>
              <a:t>Watch the video clip. Write an answer.</a:t>
            </a:r>
            <a:endParaRPr b="1" i="1" sz="1600">
              <a:solidFill>
                <a:schemeClr val="dk2"/>
              </a:solidFill>
            </a:endParaRPr>
          </a:p>
          <a:p>
            <a:pPr indent="0" lvl="0" marL="0" rtl="0" algn="l">
              <a:spcBef>
                <a:spcPts val="1600"/>
              </a:spcBef>
              <a:spcAft>
                <a:spcPts val="0"/>
              </a:spcAft>
              <a:buNone/>
            </a:pPr>
            <a:r>
              <a:t/>
            </a:r>
            <a:endParaRPr sz="1600">
              <a:solidFill>
                <a:schemeClr val="dk2"/>
              </a:solidFill>
            </a:endParaRPr>
          </a:p>
          <a:p>
            <a:pPr indent="0" lvl="0" marL="0" rtl="0" algn="l">
              <a:spcBef>
                <a:spcPts val="1600"/>
              </a:spcBef>
              <a:spcAft>
                <a:spcPts val="0"/>
              </a:spcAft>
              <a:buNone/>
            </a:pPr>
            <a:r>
              <a:t/>
            </a:r>
            <a:endParaRPr sz="1600">
              <a:solidFill>
                <a:schemeClr val="dk2"/>
              </a:solidFill>
            </a:endParaRPr>
          </a:p>
          <a:p>
            <a:pPr indent="0" lvl="0" marL="0" rtl="0" algn="l">
              <a:spcBef>
                <a:spcPts val="1600"/>
              </a:spcBef>
              <a:spcAft>
                <a:spcPts val="160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10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1000"/>
                                        <p:tgtEl>
                                          <p:spTgt spid="1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great optical illusion, fun for all ages. No scary images will be popped up." id="145" name="Google Shape;145;p28" title="Castle Optical Illusion">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46" name="Google Shape;146;p28"/>
          <p:cNvSpPr txBox="1"/>
          <p:nvPr>
            <p:ph type="title"/>
          </p:nvPr>
        </p:nvSpPr>
        <p:spPr>
          <a:xfrm>
            <a:off x="291500" y="672550"/>
            <a:ext cx="2939400" cy="10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45818E"/>
                </a:solidFill>
                <a:latin typeface="Ultra"/>
                <a:ea typeface="Ultra"/>
                <a:cs typeface="Ultra"/>
                <a:sym typeface="Ultra"/>
              </a:rPr>
              <a:t>Pair, watch, share</a:t>
            </a:r>
            <a:endParaRPr sz="2800">
              <a:solidFill>
                <a:srgbClr val="45818E"/>
              </a:solidFill>
              <a:latin typeface="Ultra"/>
              <a:ea typeface="Ultra"/>
              <a:cs typeface="Ultra"/>
              <a:sym typeface="Ultra"/>
            </a:endParaRPr>
          </a:p>
        </p:txBody>
      </p:sp>
      <p:sp>
        <p:nvSpPr>
          <p:cNvPr id="147" name="Google Shape;147;p28"/>
          <p:cNvSpPr txBox="1"/>
          <p:nvPr>
            <p:ph idx="1" type="body"/>
          </p:nvPr>
        </p:nvSpPr>
        <p:spPr>
          <a:xfrm>
            <a:off x="291500" y="1767850"/>
            <a:ext cx="3120900" cy="311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Watch this video. </a:t>
            </a:r>
            <a:endParaRPr sz="1600"/>
          </a:p>
          <a:p>
            <a:pPr indent="-330200" lvl="0" marL="457200" marR="0" rtl="0" algn="l">
              <a:lnSpc>
                <a:spcPct val="115000"/>
              </a:lnSpc>
              <a:spcBef>
                <a:spcPts val="1600"/>
              </a:spcBef>
              <a:spcAft>
                <a:spcPts val="0"/>
              </a:spcAft>
              <a:buSzPts val="1600"/>
              <a:buAutoNum type="alphaLcParenR"/>
            </a:pPr>
            <a:r>
              <a:rPr lang="en-GB" sz="1600"/>
              <a:t>What happens to the way we see the image of the castle?</a:t>
            </a:r>
            <a:endParaRPr sz="1600"/>
          </a:p>
          <a:p>
            <a:pPr indent="-330200" lvl="0" marL="457200" marR="0" rtl="0" algn="l">
              <a:lnSpc>
                <a:spcPct val="115000"/>
              </a:lnSpc>
              <a:spcBef>
                <a:spcPts val="1000"/>
              </a:spcBef>
              <a:spcAft>
                <a:spcPts val="1000"/>
              </a:spcAft>
              <a:buSzPts val="1600"/>
              <a:buAutoNum type="alphaLcParenR"/>
            </a:pPr>
            <a:r>
              <a:rPr lang="en-GB" sz="1600"/>
              <a:t>Why do you think this is happening? Write down a hypothesis to explain. Link it to Eagleman if you can.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http://www.ted.com Beau Lotto's color games puzzle your vision, but they also spotlight what you can't normally see: how your brain works. This fun, first-hand look at your own versatile sense of sight reveals how evolution tints your perception of what's really out there. &#10; &#10;TEDTalks is a daily video podcast of the best talks and performances from the TED Conference, where the world's leading thinkers and doers give the talk of their lives in 18 minutes. TED stands for Technology, Entertainment, Design, and TEDTalks cover these topics as well as science, business, development and the arts. Closed captions and translated subtitles in a variety of languages are now available on TED.com, at http://www.ted.com/translate. Watch a highlight reel of the Top 10 TEDTalks at http://www.ted.com/index.php/talks/top10 &#10; &#10; &#10;Follow us on Twitter &#10;http://www.twitter.com/tednews &#10; &#10;Checkout our Facebook page for TED exclusives &#10;https://www.facebook.com/TED" id="152" name="Google Shape;152;p29" title="Optical illusions show how we see | Beau Lotto">
            <a:hlinkClick r:id="rId3"/>
          </p:cNvPr>
          <p:cNvPicPr preferRelativeResize="0"/>
          <p:nvPr/>
        </p:nvPicPr>
        <p:blipFill>
          <a:blip r:embed="rId4">
            <a:alphaModFix/>
          </a:blip>
          <a:stretch>
            <a:fillRect/>
          </a:stretch>
        </p:blipFill>
        <p:spPr>
          <a:xfrm>
            <a:off x="4691525" y="969825"/>
            <a:ext cx="3971626" cy="2978725"/>
          </a:xfrm>
          <a:prstGeom prst="rect">
            <a:avLst/>
          </a:prstGeom>
          <a:noFill/>
          <a:ln>
            <a:noFill/>
          </a:ln>
        </p:spPr>
      </p:pic>
      <p:sp>
        <p:nvSpPr>
          <p:cNvPr id="153" name="Google Shape;153;p29"/>
          <p:cNvSpPr txBox="1"/>
          <p:nvPr>
            <p:ph type="title"/>
          </p:nvPr>
        </p:nvSpPr>
        <p:spPr>
          <a:xfrm>
            <a:off x="461350" y="533400"/>
            <a:ext cx="3778200" cy="148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45818E"/>
                </a:solidFill>
                <a:latin typeface="Ultra"/>
                <a:ea typeface="Ultra"/>
                <a:cs typeface="Ultra"/>
                <a:sym typeface="Ultra"/>
              </a:rPr>
              <a:t>Beau Lotto on sense perception</a:t>
            </a:r>
            <a:endParaRPr sz="2600">
              <a:solidFill>
                <a:srgbClr val="45818E"/>
              </a:solidFill>
              <a:latin typeface="Ultra"/>
              <a:ea typeface="Ultra"/>
              <a:cs typeface="Ultra"/>
              <a:sym typeface="Ultra"/>
            </a:endParaRPr>
          </a:p>
        </p:txBody>
      </p:sp>
      <p:sp>
        <p:nvSpPr>
          <p:cNvPr id="154" name="Google Shape;154;p29"/>
          <p:cNvSpPr txBox="1"/>
          <p:nvPr>
            <p:ph idx="1" type="body"/>
          </p:nvPr>
        </p:nvSpPr>
        <p:spPr>
          <a:xfrm>
            <a:off x="461200" y="1710875"/>
            <a:ext cx="3390300" cy="27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Copy the quote: </a:t>
            </a:r>
            <a:endParaRPr sz="1800"/>
          </a:p>
          <a:p>
            <a:pPr indent="0" lvl="0" marL="0" rtl="0" algn="l">
              <a:spcBef>
                <a:spcPts val="1600"/>
              </a:spcBef>
              <a:spcAft>
                <a:spcPts val="0"/>
              </a:spcAft>
              <a:buNone/>
            </a:pPr>
            <a:r>
              <a:rPr b="1" i="1" lang="en-GB" sz="1800"/>
              <a:t>‘Context is everything’</a:t>
            </a:r>
            <a:endParaRPr b="1" i="1" sz="1800"/>
          </a:p>
          <a:p>
            <a:pPr indent="-342900" lvl="0" marL="457200" rtl="0" algn="l">
              <a:spcBef>
                <a:spcPts val="1600"/>
              </a:spcBef>
              <a:spcAft>
                <a:spcPts val="0"/>
              </a:spcAft>
              <a:buSzPts val="1800"/>
              <a:buAutoNum type="arabicParenR"/>
            </a:pPr>
            <a:r>
              <a:rPr lang="en-GB" sz="1800"/>
              <a:t>Make sure you can explain what he means by the end of his talk.</a:t>
            </a:r>
            <a:endParaRPr sz="1800"/>
          </a:p>
          <a:p>
            <a:pPr indent="-342900" lvl="0" marL="457200" rtl="0" algn="l">
              <a:spcBef>
                <a:spcPts val="0"/>
              </a:spcBef>
              <a:spcAft>
                <a:spcPts val="0"/>
              </a:spcAft>
              <a:buSzPts val="1800"/>
              <a:buAutoNum type="arabicParenR"/>
            </a:pPr>
            <a:r>
              <a:rPr lang="en-GB" sz="1800"/>
              <a:t>Add to your hypothesis from the last slide.</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Crafty yoghurts: can your tastebuds be tricked?&#10;Subscribe to Guardian Science and Tech ► http://bit.ly/substech&#10;Studies have proven that colour plays a vital role in setting our expectations of taste and flavour in foods. But what happens when colour defies expectation? We put food colouring into vanilla yoghurt and challenged people to guess the flavour. Will they all be duped or might someone see through our ruse?&#10;&#10;Supported by Seat&#10;The Guardian on YouTube:&#10;&#10;The Guardian ► http://is.gd/guardianyt&#10;Guardian Football ► http://is.gd/guardianfootball&#10;Guardian Music ► http://is.gd/guardianYTmusic&#10;Guardian Australia ► http://is.gd/guardianaustralia&#10;Guardian Culture ► http://is.gd/guardianculture&#10;Guardian Wires ► http://is.gd/guardianwires&#10;Guardian Food ► http://is.gd/guardianfood&#10;Watch Me Date ► http://is.gd/watchmedate" id="159" name="Google Shape;159;p30" title="Can your tastebuds be tricked? | The science of flavour">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60" name="Google Shape;160;p30"/>
          <p:cNvSpPr txBox="1"/>
          <p:nvPr>
            <p:ph type="title"/>
          </p:nvPr>
        </p:nvSpPr>
        <p:spPr>
          <a:xfrm>
            <a:off x="461350" y="672550"/>
            <a:ext cx="2769600" cy="24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45818E"/>
                </a:solidFill>
                <a:latin typeface="Ultra"/>
                <a:ea typeface="Ultra"/>
                <a:cs typeface="Ultra"/>
                <a:sym typeface="Ultra"/>
              </a:rPr>
              <a:t>Is context everything… just for the way we see?	</a:t>
            </a:r>
            <a:endParaRPr sz="2600">
              <a:solidFill>
                <a:srgbClr val="45818E"/>
              </a:solidFill>
              <a:latin typeface="Ultra"/>
              <a:ea typeface="Ultra"/>
              <a:cs typeface="Ultra"/>
              <a:sym typeface="Ultra"/>
            </a:endParaRPr>
          </a:p>
          <a:p>
            <a:pPr indent="0" lvl="0" marL="0" rtl="0" algn="l">
              <a:spcBef>
                <a:spcPts val="0"/>
              </a:spcBef>
              <a:spcAft>
                <a:spcPts val="0"/>
              </a:spcAft>
              <a:buNone/>
            </a:pPr>
            <a:r>
              <a:t/>
            </a:r>
            <a:endParaRPr/>
          </a:p>
        </p:txBody>
      </p:sp>
      <p:sp>
        <p:nvSpPr>
          <p:cNvPr id="161" name="Google Shape;161;p30"/>
          <p:cNvSpPr txBox="1"/>
          <p:nvPr>
            <p:ph idx="1" type="body"/>
          </p:nvPr>
        </p:nvSpPr>
        <p:spPr>
          <a:xfrm>
            <a:off x="461200" y="2964050"/>
            <a:ext cx="2769600" cy="146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800"/>
              <a:t>Watch the yoghurt experiment video. What does it reveal about our sense of taste?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1"/>
          <p:cNvPicPr preferRelativeResize="0"/>
          <p:nvPr/>
        </p:nvPicPr>
        <p:blipFill rotWithShape="1">
          <a:blip r:embed="rId3">
            <a:alphaModFix amt="60000"/>
          </a:blip>
          <a:srcRect b="0" l="27247" r="27242" t="0"/>
          <a:stretch/>
        </p:blipFill>
        <p:spPr>
          <a:xfrm>
            <a:off x="0" y="0"/>
            <a:ext cx="3512598" cy="5143496"/>
          </a:xfrm>
          <a:prstGeom prst="rect">
            <a:avLst/>
          </a:prstGeom>
          <a:noFill/>
          <a:ln>
            <a:noFill/>
          </a:ln>
        </p:spPr>
      </p:pic>
      <p:sp>
        <p:nvSpPr>
          <p:cNvPr id="167" name="Google Shape;167;p31"/>
          <p:cNvSpPr txBox="1"/>
          <p:nvPr>
            <p:ph type="title"/>
          </p:nvPr>
        </p:nvSpPr>
        <p:spPr>
          <a:xfrm>
            <a:off x="311700" y="307825"/>
            <a:ext cx="29070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latin typeface="Ultra"/>
                <a:ea typeface="Ultra"/>
                <a:cs typeface="Ultra"/>
                <a:sym typeface="Ultra"/>
              </a:rPr>
              <a:t>Before &amp; after </a:t>
            </a:r>
            <a:endParaRPr sz="4800">
              <a:latin typeface="Ultra"/>
              <a:ea typeface="Ultra"/>
              <a:cs typeface="Ultra"/>
              <a:sym typeface="Ultra"/>
            </a:endParaRPr>
          </a:p>
        </p:txBody>
      </p:sp>
      <p:sp>
        <p:nvSpPr>
          <p:cNvPr id="168" name="Google Shape;168;p31"/>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 back to your starter question. Would you still give the same answer?</a:t>
            </a:r>
            <a:endParaRPr/>
          </a:p>
          <a:p>
            <a:pPr indent="0" lvl="0" marL="0" rtl="0" algn="l">
              <a:spcBef>
                <a:spcPts val="1600"/>
              </a:spcBef>
              <a:spcAft>
                <a:spcPts val="0"/>
              </a:spcAft>
              <a:buNone/>
            </a:pPr>
            <a:r>
              <a:rPr lang="en-GB"/>
              <a:t>On your tables, design a display to show how today’s lesson has changed your understanding about the way we interact with reality..</a:t>
            </a:r>
            <a:endParaRPr/>
          </a:p>
          <a:p>
            <a:pPr indent="0" lvl="0" marL="0" rtl="0" algn="l">
              <a:spcBef>
                <a:spcPts val="1600"/>
              </a:spcBef>
              <a:spcAft>
                <a:spcPts val="0"/>
              </a:spcAft>
              <a:buNone/>
            </a:pPr>
            <a:r>
              <a:rPr lang="en-GB"/>
              <a:t>Include as many of the following terms as you can: </a:t>
            </a:r>
            <a:r>
              <a:rPr b="1" lang="en-GB">
                <a:solidFill>
                  <a:srgbClr val="CC4125"/>
                </a:solidFill>
              </a:rPr>
              <a:t>truth</a:t>
            </a:r>
            <a:r>
              <a:rPr lang="en-GB"/>
              <a:t>, </a:t>
            </a:r>
            <a:r>
              <a:rPr b="1" lang="en-GB"/>
              <a:t>context</a:t>
            </a:r>
            <a:r>
              <a:rPr lang="en-GB"/>
              <a:t>, </a:t>
            </a:r>
            <a:r>
              <a:rPr b="1" lang="en-GB"/>
              <a:t>direct connection</a:t>
            </a:r>
            <a:r>
              <a:rPr lang="en-GB"/>
              <a:t>, </a:t>
            </a:r>
            <a:r>
              <a:rPr b="1" lang="en-GB">
                <a:solidFill>
                  <a:srgbClr val="CC4125"/>
                </a:solidFill>
              </a:rPr>
              <a:t>interpretation</a:t>
            </a:r>
            <a:r>
              <a:rPr lang="en-GB"/>
              <a:t>, </a:t>
            </a:r>
            <a:r>
              <a:rPr b="1" lang="en-GB"/>
              <a:t>senses</a:t>
            </a:r>
            <a:r>
              <a:rPr lang="en-GB"/>
              <a:t>, </a:t>
            </a:r>
            <a:r>
              <a:rPr b="1" lang="en-GB"/>
              <a:t>brain</a:t>
            </a:r>
            <a:r>
              <a:rPr lang="en-GB"/>
              <a:t>, </a:t>
            </a:r>
            <a:r>
              <a:rPr b="1" lang="en-GB"/>
              <a:t>subjective</a:t>
            </a:r>
            <a:r>
              <a:rPr lang="en-GB"/>
              <a:t>, </a:t>
            </a:r>
            <a:r>
              <a:rPr b="1" lang="en-GB">
                <a:solidFill>
                  <a:srgbClr val="CC4125"/>
                </a:solidFill>
              </a:rPr>
              <a:t>objective</a:t>
            </a:r>
            <a:r>
              <a:rPr lang="en-GB"/>
              <a:t>.</a:t>
            </a:r>
            <a:endParaRPr/>
          </a:p>
          <a:p>
            <a:pPr indent="0" lvl="0" marL="0" rtl="0" algn="l">
              <a:spcBef>
                <a:spcPts val="1600"/>
              </a:spcBef>
              <a:spcAft>
                <a:spcPts val="1600"/>
              </a:spcAft>
              <a:buNone/>
            </a:pPr>
            <a:r>
              <a:rPr lang="en-GB"/>
              <a:t>Include plenty of images to express your ideas.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2"/>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74" name="Google Shape;174;p32"/>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75" name="Google Shape;175;p32"/>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What counts as knowledge (IAP-1)?</a:t>
            </a:r>
            <a:endParaRPr i="1"/>
          </a:p>
          <a:p>
            <a:pPr indent="-342900" lvl="0" marL="457200" rtl="0" algn="l">
              <a:spcBef>
                <a:spcPts val="10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a:t>
            </a:r>
            <a:r>
              <a:rPr lang="en-GB"/>
              <a:t>hink about the different aspects of the ‘JTB’ definition of knowledge. Does this give us an answer to this IA prompt? Is one aspect of ‘JTB’ more important than others? Do we need a different definition?</a:t>
            </a:r>
            <a:endParaRPr/>
          </a:p>
          <a:p>
            <a:pPr indent="-342900" lvl="0" marL="457200" rtl="0" algn="l">
              <a:spcBef>
                <a:spcPts val="1000"/>
              </a:spcBef>
              <a:spcAft>
                <a:spcPts val="1000"/>
              </a:spcAft>
              <a:buSzPts val="1800"/>
              <a:buChar char="●"/>
            </a:pPr>
            <a:r>
              <a:rPr lang="en-GB"/>
              <a:t>Which objects could help to illustrate your answer?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